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4825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mdiocese.org/resources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766" y="2255521"/>
            <a:ext cx="9039497" cy="1123406"/>
          </a:xfrm>
        </p:spPr>
        <p:txBody>
          <a:bodyPr/>
          <a:lstStyle/>
          <a:p>
            <a:r>
              <a:rPr lang="en-US" dirty="0" smtClean="0"/>
              <a:t>ANNUAL FINANCIAL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6073" y="4024708"/>
            <a:ext cx="5999722" cy="10968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FISCAL YEAR ENDING JUNE 30, 2023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5016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7" cy="15513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collection teams rotated each week (as in, you don’t have the same team two weeks in a row)?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6-30-2023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 – 77%</a:t>
            </a:r>
          </a:p>
          <a:p>
            <a:r>
              <a:rPr lang="en-US" dirty="0" smtClean="0"/>
              <a:t>No – 23%</a:t>
            </a:r>
          </a:p>
          <a:p>
            <a:endParaRPr lang="en-US" dirty="0"/>
          </a:p>
          <a:p>
            <a:r>
              <a:rPr lang="en-US" dirty="0" smtClean="0"/>
              <a:t>This has improved from last year.  However, this is another important internal control measure that should be followed.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6-30-2022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Yes - 67%</a:t>
            </a:r>
          </a:p>
          <a:p>
            <a:r>
              <a:rPr lang="en-US" dirty="0" smtClean="0"/>
              <a:t>No – 33%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93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7" cy="15513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a tamper-resistant bag or a locking bank bag used to transport all deposits to the bank?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6-30-2023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 – 84%</a:t>
            </a:r>
          </a:p>
          <a:p>
            <a:r>
              <a:rPr lang="en-US" dirty="0" smtClean="0"/>
              <a:t>No – 16%</a:t>
            </a:r>
          </a:p>
          <a:p>
            <a:endParaRPr lang="en-US" dirty="0"/>
          </a:p>
          <a:p>
            <a:r>
              <a:rPr lang="en-US" dirty="0" smtClean="0"/>
              <a:t>Collections are the major part of the revenue of your parish. Safeguarding these funds is very important.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6-30-2022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This question was not asked this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42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 a Safety Committee which met at least 3 time in FY2023?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6-30-2023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Met at least 3 times – 42%</a:t>
            </a:r>
          </a:p>
          <a:p>
            <a:r>
              <a:rPr lang="en-US" dirty="0" smtClean="0"/>
              <a:t>Met 1 or 2 times – 16%</a:t>
            </a:r>
          </a:p>
          <a:p>
            <a:r>
              <a:rPr lang="en-US" dirty="0" smtClean="0"/>
              <a:t>Did not meet – 42%</a:t>
            </a:r>
          </a:p>
          <a:p>
            <a:r>
              <a:rPr lang="en-US" dirty="0" smtClean="0"/>
              <a:t>A policy for a Safety Committee for the parish/school has been required for number years.  This includes many aspects, ice and snow removal, falling hazards, parking and playgrounds accidents, and mass shootings.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6-30-2022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Met at least 3 times – 54%</a:t>
            </a:r>
          </a:p>
          <a:p>
            <a:r>
              <a:rPr lang="en-US" dirty="0" smtClean="0"/>
              <a:t>Did not meet – 46%</a:t>
            </a:r>
          </a:p>
          <a:p>
            <a:endParaRPr lang="en-US" dirty="0"/>
          </a:p>
          <a:p>
            <a:r>
              <a:rPr lang="en-US" dirty="0" smtClean="0"/>
              <a:t>Please refer to the Safety Information at </a:t>
            </a:r>
            <a:r>
              <a:rPr lang="en-US" dirty="0" smtClean="0">
                <a:hlinkClick r:id="rId2"/>
              </a:rPr>
              <a:t>www.dmdiocese.org/resources</a:t>
            </a:r>
            <a:r>
              <a:rPr lang="en-US" dirty="0" smtClean="0"/>
              <a:t>/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99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the Safety Committee maintain written minutes of each meeting?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6-30-2023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 – 43%</a:t>
            </a:r>
          </a:p>
          <a:p>
            <a:r>
              <a:rPr lang="en-US" dirty="0" smtClean="0"/>
              <a:t>No – 57%</a:t>
            </a:r>
          </a:p>
          <a:p>
            <a:endParaRPr lang="en-US" dirty="0"/>
          </a:p>
          <a:p>
            <a:r>
              <a:rPr lang="en-US" dirty="0" smtClean="0"/>
              <a:t>A written record of the discussion should be kept of items considered and actions taken.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6-30-2022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Yes – 51%</a:t>
            </a:r>
          </a:p>
          <a:p>
            <a:r>
              <a:rPr lang="en-US" dirty="0" smtClean="0"/>
              <a:t>No – 49%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2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Council members served for 6 or less consecutive years?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6-30-2023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Yes – 45%</a:t>
            </a:r>
          </a:p>
          <a:p>
            <a:r>
              <a:rPr lang="en-US" dirty="0" smtClean="0"/>
              <a:t>No – 32%</a:t>
            </a:r>
          </a:p>
          <a:p>
            <a:r>
              <a:rPr lang="en-US" dirty="0" smtClean="0"/>
              <a:t>Other – 21% with explanations of members serving more than 6 years.  Some had members serving 20 years.</a:t>
            </a:r>
          </a:p>
          <a:p>
            <a:endParaRPr lang="en-US" dirty="0"/>
          </a:p>
          <a:p>
            <a:r>
              <a:rPr lang="en-US" dirty="0" smtClean="0"/>
              <a:t>There is an increase of members on the Finance Council serving longer.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6-30-2022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Yes – 57%</a:t>
            </a:r>
          </a:p>
          <a:p>
            <a:r>
              <a:rPr lang="en-US" dirty="0" smtClean="0"/>
              <a:t>No – 41%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50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the parish have a written investment policy?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6-30-2023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 – 57%</a:t>
            </a:r>
          </a:p>
          <a:p>
            <a:r>
              <a:rPr lang="en-US" dirty="0" smtClean="0"/>
              <a:t>No – 35%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is a positive move for more Finance Councils being aware of the importance as guardians of the finances of the parish.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6-30-2022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Yes – 44%</a:t>
            </a:r>
          </a:p>
          <a:p>
            <a:r>
              <a:rPr lang="en-US" dirty="0" smtClean="0"/>
              <a:t>No – 52%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1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10209" cy="15513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all bank accounts reconciled by someone without authority to withdraw funds and/or sign checks?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6-30-2023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 – 79%</a:t>
            </a:r>
          </a:p>
          <a:p>
            <a:r>
              <a:rPr lang="en-US" dirty="0" smtClean="0"/>
              <a:t>No – 21%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This has stayed consistent.  This is an internal control problem.  These duties should be separated.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6-30-2022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Yes – 80%</a:t>
            </a:r>
          </a:p>
          <a:p>
            <a:r>
              <a:rPr lang="en-US" dirty="0" smtClean="0"/>
              <a:t>No – 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the parish/school participate in online banking?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6-30-2023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 – 66%</a:t>
            </a:r>
          </a:p>
          <a:p>
            <a:r>
              <a:rPr lang="en-US" dirty="0" smtClean="0"/>
              <a:t>No – 33%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is great improvement.  It is so important to monitor the bank accounts during the month to prevent suspicious activity.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6-30-2022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Yes – 42%</a:t>
            </a:r>
          </a:p>
          <a:p>
            <a:r>
              <a:rPr lang="en-US" dirty="0" smtClean="0"/>
              <a:t>No – 53%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2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all online banking transactions require the authorization of two people?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6-30-2023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 – 28%</a:t>
            </a:r>
          </a:p>
          <a:p>
            <a:r>
              <a:rPr lang="en-US" dirty="0" smtClean="0"/>
              <a:t>No – 27%</a:t>
            </a:r>
          </a:p>
          <a:p>
            <a:r>
              <a:rPr lang="en-US" dirty="0" smtClean="0"/>
              <a:t>N/A – 45%</a:t>
            </a:r>
          </a:p>
          <a:p>
            <a:endParaRPr lang="en-US" dirty="0"/>
          </a:p>
          <a:p>
            <a:r>
              <a:rPr lang="en-US" dirty="0" smtClean="0"/>
              <a:t>This is slowly getting better.  There are various ways to do this authorization.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6-30-2022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Yes – 21%</a:t>
            </a:r>
          </a:p>
          <a:p>
            <a:r>
              <a:rPr lang="en-US" dirty="0" smtClean="0"/>
              <a:t>No – 23%</a:t>
            </a:r>
          </a:p>
          <a:p>
            <a:r>
              <a:rPr lang="en-US" dirty="0" smtClean="0"/>
              <a:t>N/A – 56%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96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7" cy="15513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all online banking transactions executed from a device that is not used for any other internet activity?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6-30-2023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 – 32%</a:t>
            </a:r>
          </a:p>
          <a:p>
            <a:r>
              <a:rPr lang="en-US" dirty="0" smtClean="0"/>
              <a:t>No – 27%</a:t>
            </a:r>
          </a:p>
          <a:p>
            <a:r>
              <a:rPr lang="en-US" dirty="0" smtClean="0"/>
              <a:t>N/A – 40%</a:t>
            </a:r>
          </a:p>
          <a:p>
            <a:endParaRPr lang="en-US" dirty="0"/>
          </a:p>
          <a:p>
            <a:r>
              <a:rPr lang="en-US" dirty="0" smtClean="0"/>
              <a:t>This shows that more parishes are using online banking without the use of a separate computer.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6-30-2022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Yes – 31%</a:t>
            </a:r>
          </a:p>
          <a:p>
            <a:r>
              <a:rPr lang="en-US" dirty="0" smtClean="0"/>
              <a:t>No – 15%</a:t>
            </a:r>
          </a:p>
          <a:p>
            <a:r>
              <a:rPr lang="en-US" dirty="0" smtClean="0"/>
              <a:t>N/A – 54%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0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7" cy="15513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the access to the tamper resistant bags limited to someone who does not have access to un-deposited funds?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6-30-2023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 – 74%</a:t>
            </a:r>
          </a:p>
          <a:p>
            <a:r>
              <a:rPr lang="en-US" dirty="0" smtClean="0"/>
              <a:t>No – 14%</a:t>
            </a:r>
          </a:p>
          <a:p>
            <a:r>
              <a:rPr lang="en-US" dirty="0" smtClean="0"/>
              <a:t>N/A – 12%</a:t>
            </a:r>
          </a:p>
          <a:p>
            <a:endParaRPr lang="en-US" dirty="0"/>
          </a:p>
          <a:p>
            <a:r>
              <a:rPr lang="en-US" dirty="0" smtClean="0"/>
              <a:t>This is an important internal control measure for the collection procedure.  It appears there are more bags being used but not assigned correctly.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6-30-2022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Yes – 72%</a:t>
            </a:r>
          </a:p>
          <a:p>
            <a:r>
              <a:rPr lang="en-US" dirty="0" smtClean="0"/>
              <a:t>No – 8%</a:t>
            </a:r>
          </a:p>
          <a:p>
            <a:r>
              <a:rPr lang="en-US" dirty="0" smtClean="0"/>
              <a:t>N/A – 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0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7" cy="14804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the same person using the Bag Tracking Form as shown on page 169 of the Resource Manual?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6-30-2023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 – 76%</a:t>
            </a:r>
          </a:p>
          <a:p>
            <a:r>
              <a:rPr lang="en-US" dirty="0" smtClean="0"/>
              <a:t>No – 24%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also an internal control measure making sure that the bags have not been tampered with.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6-30-2022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This question was not asked this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963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727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ANNUAL FINANCIAL REVIEW</vt:lpstr>
      <vt:lpstr>Finance Council members served for 6 or less consecutive years?</vt:lpstr>
      <vt:lpstr>Does the parish have a written investment policy?</vt:lpstr>
      <vt:lpstr>Are all bank accounts reconciled by someone without authority to withdraw funds and/or sign checks?</vt:lpstr>
      <vt:lpstr>Does the parish/school participate in online banking?</vt:lpstr>
      <vt:lpstr>Do all online banking transactions require the authorization of two people?</vt:lpstr>
      <vt:lpstr>Are all online banking transactions executed from a device that is not used for any other internet activity?</vt:lpstr>
      <vt:lpstr>Is the access to the tamper resistant bags limited to someone who does not have access to un-deposited funds?</vt:lpstr>
      <vt:lpstr>Is the same person using the Bag Tracking Form as shown on page 169 of the Resource Manual?</vt:lpstr>
      <vt:lpstr>Are collection teams rotated each week (as in, you don’t have the same team two weeks in a row)?</vt:lpstr>
      <vt:lpstr>Is a tamper-resistant bag or a locking bank bag used to transport all deposits to the bank?</vt:lpstr>
      <vt:lpstr>Do you have a Safety Committee which met at least 3 time in FY2023?</vt:lpstr>
      <vt:lpstr>Did the Safety Committee maintain written minutes of each meeting?</vt:lpstr>
    </vt:vector>
  </TitlesOfParts>
  <Company>Catholic Diocese of Des Moines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FINANCIAL REVIEW</dc:title>
  <dc:creator>Jane Gaffney</dc:creator>
  <cp:lastModifiedBy>Jane Gaffney</cp:lastModifiedBy>
  <cp:revision>14</cp:revision>
  <cp:lastPrinted>2023-12-05T20:28:13Z</cp:lastPrinted>
  <dcterms:created xsi:type="dcterms:W3CDTF">2023-11-29T17:31:26Z</dcterms:created>
  <dcterms:modified xsi:type="dcterms:W3CDTF">2023-12-05T20:29:28Z</dcterms:modified>
</cp:coreProperties>
</file>